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31"/>
  </p:notesMasterIdLst>
  <p:handoutMasterIdLst>
    <p:handoutMasterId r:id="rId32"/>
  </p:handoutMasterIdLst>
  <p:sldIdLst>
    <p:sldId id="403" r:id="rId2"/>
    <p:sldId id="276" r:id="rId3"/>
    <p:sldId id="381" r:id="rId4"/>
    <p:sldId id="369" r:id="rId5"/>
    <p:sldId id="370" r:id="rId6"/>
    <p:sldId id="374" r:id="rId7"/>
    <p:sldId id="406" r:id="rId8"/>
    <p:sldId id="380" r:id="rId9"/>
    <p:sldId id="280" r:id="rId10"/>
    <p:sldId id="382" r:id="rId11"/>
    <p:sldId id="408" r:id="rId12"/>
    <p:sldId id="407" r:id="rId13"/>
    <p:sldId id="283" r:id="rId14"/>
    <p:sldId id="383" r:id="rId15"/>
    <p:sldId id="384" r:id="rId16"/>
    <p:sldId id="385" r:id="rId17"/>
    <p:sldId id="386" r:id="rId18"/>
    <p:sldId id="388" r:id="rId19"/>
    <p:sldId id="389" r:id="rId20"/>
    <p:sldId id="390" r:id="rId21"/>
    <p:sldId id="392" r:id="rId22"/>
    <p:sldId id="393" r:id="rId23"/>
    <p:sldId id="394" r:id="rId24"/>
    <p:sldId id="396" r:id="rId25"/>
    <p:sldId id="397" r:id="rId26"/>
    <p:sldId id="398" r:id="rId27"/>
    <p:sldId id="400" r:id="rId28"/>
    <p:sldId id="401" r:id="rId29"/>
    <p:sldId id="402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66"/>
    <a:srgbClr val="FF9999"/>
    <a:srgbClr val="FFFF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8" autoAdjust="0"/>
    <p:restoredTop sz="93216" autoAdjust="0"/>
  </p:normalViewPr>
  <p:slideViewPr>
    <p:cSldViewPr>
      <p:cViewPr varScale="1">
        <p:scale>
          <a:sx n="68" d="100"/>
          <a:sy n="68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94"/>
    </p:cViewPr>
  </p:sorterViewPr>
  <p:notesViewPr>
    <p:cSldViewPr>
      <p:cViewPr varScale="1">
        <p:scale>
          <a:sx n="35" d="100"/>
          <a:sy n="35" d="100"/>
        </p:scale>
        <p:origin x="-1506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1000" y="106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fggfg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429000" y="6934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E33FA0-C63F-441E-9E47-A7B8EDC78D30}" type="slidenum">
              <a:rPr lang="en-US"/>
              <a:pPr>
                <a:defRPr/>
              </a:pPr>
              <a:t>‹#›</a:t>
            </a:fld>
            <a:r>
              <a:rPr lang="en-US"/>
              <a:t>gdffgfd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E675615-ABE4-4AB9-A515-CC168CF3F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8620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57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6" descr="greecep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642350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341438"/>
            <a:ext cx="7634287" cy="46085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A7DED2-F79E-438F-AAE9-FBAD752F2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BAE39-AA9D-42A3-9EE8-3193714D5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FBD5D-21D5-44C3-AEDB-B97AFAA0F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600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7450" y="1125538"/>
            <a:ext cx="3673475" cy="5000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13325" y="1125538"/>
            <a:ext cx="3673475" cy="5000625"/>
          </a:xfrm>
        </p:spPr>
        <p:txBody>
          <a:bodyPr/>
          <a:lstStyle/>
          <a:p>
            <a:pPr lvl="0"/>
            <a:endParaRPr lang="sr-Latn-C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80D3-DAF8-4BF2-A5BA-8F9B4899F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600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7450" y="1125538"/>
            <a:ext cx="3673475" cy="5000625"/>
          </a:xfrm>
        </p:spPr>
        <p:txBody>
          <a:bodyPr/>
          <a:lstStyle/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325" y="1125538"/>
            <a:ext cx="3673475" cy="5000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C8FA3-E46D-420D-8150-87243573C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600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125538"/>
            <a:ext cx="3673475" cy="5000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325" y="1125538"/>
            <a:ext cx="3673475" cy="5000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8695C-B44A-459E-9911-45006111F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600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1187450" y="1125538"/>
            <a:ext cx="3673475" cy="5000625"/>
          </a:xfrm>
        </p:spPr>
        <p:txBody>
          <a:bodyPr/>
          <a:lstStyle/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325" y="1125538"/>
            <a:ext cx="3673475" cy="5000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DA1EB-606D-4398-907A-2B5E724E0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5B86E-57BA-45E8-B194-85E4A6A6B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A2AF0-B9A4-47B7-AF51-0FBC767A4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125538"/>
            <a:ext cx="367347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125538"/>
            <a:ext cx="367347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494BE-EEB3-4CF0-8A25-242E1996B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DD62C-2B7F-4EC2-AC9D-DCB513A19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421F7-913A-4A9E-A3B8-1A27F9114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CD5C-DA99-404D-82A9-00C9F521C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323AF-EA1E-4E62-AC73-A71119A12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15AF2-8A0A-47B9-BD8A-45EC17941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25538"/>
            <a:ext cx="74993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0DF221B-E0DE-4D1F-B832-F811ECE4C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7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85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1371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1981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2590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3276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388620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457200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5257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greecepa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/>
          <p:cNvSpPr>
            <a:spLocks noChangeArrowheads="1" noChangeShapeType="1" noTextEdit="1"/>
          </p:cNvSpPr>
          <p:nvPr/>
        </p:nvSpPr>
        <p:spPr bwMode="auto">
          <a:xfrm>
            <a:off x="2057400" y="2060848"/>
            <a:ext cx="6248400" cy="7490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Спарта и Атина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67270" name="Picture 6" descr="C:\WINDOWS\Application Data\Microsoft\Media Catalog\Copy of greece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81400"/>
            <a:ext cx="2895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91680" y="2967335"/>
            <a:ext cx="6336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Полис-град држава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8878" y="908720"/>
            <a:ext cx="51674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Најзначајнији грчки полиси су :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60648"/>
            <a:ext cx="7956376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Процат</a:t>
            </a:r>
            <a:r>
              <a:rPr lang="sr-Cyrl-CS" sz="4000" dirty="0" smtClean="0">
                <a:solidFill>
                  <a:srgbClr val="FFFF00"/>
                </a:solidFill>
              </a:rPr>
              <a:t>   гркичких полиса 62</a:t>
            </a:r>
            <a:r>
              <a:rPr lang="sr-Cyrl-CS" sz="4400" dirty="0" smtClean="0">
                <a:solidFill>
                  <a:srgbClr val="FFFF00"/>
                </a:solidFill>
              </a:rPr>
              <a:t>. 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000108"/>
            <a:ext cx="4496544" cy="5669252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Строго војничко-да буду добри </a:t>
            </a: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војници-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циљ</a:t>
            </a:r>
            <a:endParaRPr lang="sr-Cyrl-CS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/>
            <a:r>
              <a:rPr lang="sr-Cyrl-CS" sz="2400" b="1" dirty="0" smtClean="0">
                <a:latin typeface="Comic Sans MS" pitchFamily="66" charset="0"/>
              </a:rPr>
              <a:t>“Тест” провера на рођењу.</a:t>
            </a:r>
          </a:p>
          <a:p>
            <a:pPr eaLnBrk="1" hangingPunct="1"/>
            <a:r>
              <a:rPr lang="sr-Cyrl-CS" sz="2400" b="1" dirty="0" smtClean="0">
                <a:latin typeface="Comic Sans MS" pitchFamily="66" charset="0"/>
              </a:rPr>
              <a:t>Од седме године похађају гимназије.</a:t>
            </a:r>
          </a:p>
          <a:p>
            <a:pPr eaLnBrk="1" hangingPunct="1"/>
            <a:r>
              <a:rPr lang="sr-Cyrl-CS" sz="2400" b="1" dirty="0" smtClean="0">
                <a:latin typeface="Comic Sans MS" pitchFamily="66" charset="0"/>
              </a:rPr>
              <a:t>Живе у војним касарнама.</a:t>
            </a:r>
          </a:p>
          <a:p>
            <a:pPr eaLnBrk="1" hangingPunct="1"/>
            <a:r>
              <a:rPr lang="sr-Cyrl-CS" sz="2400" b="1" dirty="0" smtClean="0">
                <a:latin typeface="Comic Sans MS" pitchFamily="66" charset="0"/>
              </a:rPr>
              <a:t>Војна служба траје до 60.-те године.</a:t>
            </a:r>
          </a:p>
          <a:p>
            <a:pPr eaLnBrk="1" hangingPunct="1"/>
            <a:r>
              <a:rPr lang="sr-Cyrl-CS" sz="2400" b="1" dirty="0" smtClean="0">
                <a:latin typeface="Comic Sans MS" pitchFamily="66" charset="0"/>
              </a:rPr>
              <a:t>“</a:t>
            </a: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Лаконски говор</a:t>
            </a:r>
            <a:r>
              <a:rPr lang="sr-Cyrl-CS" sz="2400" b="1" dirty="0" smtClean="0">
                <a:latin typeface="Comic Sans MS" pitchFamily="66" charset="0"/>
              </a:rPr>
              <a:t>”-</a:t>
            </a: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кратко и јасно,сажето</a:t>
            </a:r>
            <a:r>
              <a:rPr lang="sr-Cyrl-CS" sz="2400" b="1" dirty="0" smtClean="0">
                <a:latin typeface="Comic Sans MS" pitchFamily="66" charset="0"/>
              </a:rPr>
              <a:t>.</a:t>
            </a:r>
          </a:p>
          <a:p>
            <a:pPr eaLnBrk="1" hangingPunct="1"/>
            <a:r>
              <a:rPr lang="sr-Cyrl-CS" sz="2400" b="1" dirty="0" smtClean="0">
                <a:latin typeface="Comic Sans MS" pitchFamily="66" charset="0"/>
              </a:rPr>
              <a:t>Девојчице такође похађају војне школе</a:t>
            </a:r>
          </a:p>
          <a:p>
            <a:pPr eaLnBrk="1" hangingPunct="1">
              <a:buFontTx/>
              <a:buNone/>
            </a:pPr>
            <a:endParaRPr lang="sr-Cyrl-CS" sz="2400" b="1" dirty="0" smtClean="0">
              <a:latin typeface="Comic Sans MS" pitchFamily="66" charset="0"/>
            </a:endParaRPr>
          </a:p>
          <a:p>
            <a:pPr eaLnBrk="1" hangingPunct="1"/>
            <a:endParaRPr lang="en-US" sz="2800" dirty="0" smtClean="0"/>
          </a:p>
        </p:txBody>
      </p:sp>
      <p:pic>
        <p:nvPicPr>
          <p:cNvPr id="15363" name="Picture 5" descr="C:\WINDOWS\Application Data\Microsoft\Media Catalog\Copy (2) of greece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3275856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1524000" y="260350"/>
            <a:ext cx="7369175" cy="730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Спартанско васпитање и образовање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Спартанац - Хоплит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9752" y="4077072"/>
            <a:ext cx="2521173" cy="20490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/>
      </p:sp>
      <p:pic>
        <p:nvPicPr>
          <p:cNvPr id="1026" name="Picture 2" descr="Image may contain: one or more people and outdo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908720"/>
            <a:ext cx="6120680" cy="5787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447800"/>
            <a:ext cx="3673475" cy="5000625"/>
          </a:xfrm>
        </p:spPr>
        <p:txBody>
          <a:bodyPr/>
          <a:lstStyle/>
          <a:p>
            <a:pPr eaLnBrk="1" hangingPunct="1"/>
            <a:r>
              <a:rPr lang="sr-Cyrl-CS" sz="2400" b="1" smtClean="0">
                <a:latin typeface="Comic Sans MS" pitchFamily="66" charset="0"/>
              </a:rPr>
              <a:t>Школовање траје од 7. до 20. године.</a:t>
            </a:r>
          </a:p>
          <a:p>
            <a:pPr eaLnBrk="1" hangingPunct="1"/>
            <a:r>
              <a:rPr lang="sr-Cyrl-CS" sz="2400" b="1" smtClean="0">
                <a:latin typeface="Comic Sans MS" pitchFamily="66" charset="0"/>
              </a:rPr>
              <a:t>Уче да пишу, читају, Хомерове песме, свирање на лири и флаути.</a:t>
            </a:r>
          </a:p>
          <a:p>
            <a:pPr eaLnBrk="1" hangingPunct="1"/>
            <a:r>
              <a:rPr lang="sr-Cyrl-CS" sz="2400" b="1" smtClean="0">
                <a:latin typeface="Comic Sans MS" pitchFamily="66" charset="0"/>
              </a:rPr>
              <a:t>Слушају софисте- путујуће филозофе.</a:t>
            </a:r>
          </a:p>
          <a:p>
            <a:pPr eaLnBrk="1" hangingPunct="1"/>
            <a:r>
              <a:rPr lang="sr-Cyrl-CS" sz="2400" b="1" smtClean="0">
                <a:latin typeface="Comic Sans MS" pitchFamily="66" charset="0"/>
              </a:rPr>
              <a:t>Војна обука траје две године.</a:t>
            </a:r>
          </a:p>
          <a:p>
            <a:pPr eaLnBrk="1" hangingPunct="1"/>
            <a:r>
              <a:rPr lang="sr-Cyrl-CS" sz="2400" b="1" smtClean="0">
                <a:latin typeface="Comic Sans MS" pitchFamily="66" charset="0"/>
              </a:rPr>
              <a:t>Девојчице не иду у школу.</a:t>
            </a:r>
          </a:p>
          <a:p>
            <a:pPr eaLnBrk="1" hangingPunct="1"/>
            <a:endParaRPr lang="sr-Cyrl-CS" sz="2400" b="1" smtClean="0">
              <a:latin typeface="Comic Sans MS" pitchFamily="66" charset="0"/>
            </a:endParaRPr>
          </a:p>
          <a:p>
            <a:pPr eaLnBrk="1" hangingPunct="1"/>
            <a:endParaRPr lang="en-US" sz="2800" smtClean="0">
              <a:latin typeface="Comic Sans MS" pitchFamily="66" charset="0"/>
            </a:endParaRPr>
          </a:p>
        </p:txBody>
      </p:sp>
      <p:pic>
        <p:nvPicPr>
          <p:cNvPr id="273414" name="Picture 6" descr="C:\WINDOWS\Application Data\Microsoft\Media Catalog\Copy of greece01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1752600"/>
            <a:ext cx="3200400" cy="4456113"/>
          </a:xfrm>
          <a:noFill/>
        </p:spPr>
      </p:pic>
      <p:sp>
        <p:nvSpPr>
          <p:cNvPr id="16388" name="WordArt 7"/>
          <p:cNvSpPr>
            <a:spLocks noChangeArrowheads="1" noChangeShapeType="1" noTextEdit="1"/>
          </p:cNvSpPr>
          <p:nvPr/>
        </p:nvSpPr>
        <p:spPr bwMode="auto">
          <a:xfrm>
            <a:off x="1981200" y="304800"/>
            <a:ext cx="65246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Атинско васпитање и образовање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990600"/>
            <a:ext cx="3994150" cy="495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sr-Cyrl-CS" sz="2000" b="1" smtClean="0">
                <a:solidFill>
                  <a:schemeClr val="bg2"/>
                </a:solidFill>
                <a:latin typeface="Comic Sans MS" pitchFamily="66" charset="0"/>
              </a:rPr>
              <a:t>Имамо најбољу флоту.</a:t>
            </a:r>
          </a:p>
          <a:p>
            <a:pPr eaLnBrk="1" hangingPunct="1"/>
            <a:r>
              <a:rPr lang="sr-Cyrl-CS" sz="2000" b="1" smtClean="0">
                <a:solidFill>
                  <a:schemeClr val="accent2"/>
                </a:solidFill>
                <a:latin typeface="Comic Sans MS" pitchFamily="66" charset="0"/>
              </a:rPr>
              <a:t>Наше жене вежбају да буду добри војници!</a:t>
            </a:r>
          </a:p>
          <a:p>
            <a:pPr eaLnBrk="1" hangingPunct="1"/>
            <a:r>
              <a:rPr lang="sr-Cyrl-CS" sz="2000" b="1" smtClean="0">
                <a:solidFill>
                  <a:schemeClr val="accent2"/>
                </a:solidFill>
                <a:latin typeface="Comic Sans MS" pitchFamily="66" charset="0"/>
              </a:rPr>
              <a:t>Наши хоплити су најцењенији у целој Хелади!</a:t>
            </a:r>
          </a:p>
          <a:p>
            <a:pPr eaLnBrk="1" hangingPunct="1"/>
            <a:r>
              <a:rPr lang="sr-Cyrl-CS" sz="2000" b="1" smtClean="0">
                <a:solidFill>
                  <a:schemeClr val="bg2"/>
                </a:solidFill>
                <a:latin typeface="Comic Sans MS" pitchFamily="66" charset="0"/>
              </a:rPr>
              <a:t>Наше жене не смеју бити виђене ван својих кућа.</a:t>
            </a:r>
          </a:p>
          <a:p>
            <a:pPr eaLnBrk="1" hangingPunct="1"/>
            <a:r>
              <a:rPr lang="sr-Cyrl-CS" sz="2000" b="1" smtClean="0">
                <a:solidFill>
                  <a:schemeClr val="bg2"/>
                </a:solidFill>
                <a:latin typeface="Comic Sans MS" pitchFamily="66" charset="0"/>
              </a:rPr>
              <a:t>Демократија- то је владавина народа!</a:t>
            </a:r>
          </a:p>
          <a:p>
            <a:pPr eaLnBrk="1" hangingPunct="1"/>
            <a:r>
              <a:rPr lang="sr-Cyrl-CS" sz="2000" b="1" smtClean="0">
                <a:solidFill>
                  <a:schemeClr val="accent2"/>
                </a:solidFill>
                <a:latin typeface="Comic Sans MS" pitchFamily="66" charset="0"/>
              </a:rPr>
              <a:t>Само су стари људи, мудри људи.</a:t>
            </a:r>
          </a:p>
          <a:p>
            <a:pPr eaLnBrk="1" hangingPunct="1"/>
            <a:r>
              <a:rPr lang="sr-Cyrl-CS" sz="2000" b="1" smtClean="0">
                <a:solidFill>
                  <a:schemeClr val="accent2"/>
                </a:solidFill>
                <a:latin typeface="Comic Sans MS" pitchFamily="66" charset="0"/>
              </a:rPr>
              <a:t>Говоримо кратко и јасно.</a:t>
            </a:r>
          </a:p>
          <a:p>
            <a:pPr eaLnBrk="1" hangingPunct="1"/>
            <a:r>
              <a:rPr lang="sr-Cyrl-CS" sz="2000" b="1" smtClean="0">
                <a:solidFill>
                  <a:schemeClr val="bg2"/>
                </a:solidFill>
                <a:latin typeface="Comic Sans MS" pitchFamily="66" charset="0"/>
              </a:rPr>
              <a:t>Ми тргујемо са свима.</a:t>
            </a:r>
            <a:endParaRPr lang="en-US" sz="2000" b="1" smtClean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990600"/>
            <a:ext cx="4114800" cy="500062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2000" b="1" smtClean="0">
                <a:solidFill>
                  <a:schemeClr val="bg2"/>
                </a:solidFill>
                <a:latin typeface="Comic Sans MS" pitchFamily="66" charset="0"/>
              </a:rPr>
              <a:t>Волимо књиге и слободан говор.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b="1" smtClean="0">
                <a:solidFill>
                  <a:schemeClr val="accent2"/>
                </a:solidFill>
                <a:latin typeface="Comic Sans MS" pitchFamily="66" charset="0"/>
              </a:rPr>
              <a:t>Наш полис су основали Дорци.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b="1" smtClean="0">
                <a:solidFill>
                  <a:schemeClr val="bg2"/>
                </a:solidFill>
                <a:latin typeface="Comic Sans MS" pitchFamily="66" charset="0"/>
              </a:rPr>
              <a:t>Наши грађани слободно расправљају о законима.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b="1" smtClean="0">
                <a:solidFill>
                  <a:schemeClr val="accent2"/>
                </a:solidFill>
                <a:latin typeface="Comic Sans MS" pitchFamily="66" charset="0"/>
              </a:rPr>
              <a:t>Имамо стрикне законе које су донели наши краљеви.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b="1" smtClean="0">
                <a:solidFill>
                  <a:schemeClr val="accent2"/>
                </a:solidFill>
                <a:latin typeface="Comic Sans MS" pitchFamily="66" charset="0"/>
              </a:rPr>
              <a:t>Ко мари још за читање и писање?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b="1" smtClean="0">
                <a:solidFill>
                  <a:schemeClr val="bg2"/>
                </a:solidFill>
                <a:latin typeface="Comic Sans MS" pitchFamily="66" charset="0"/>
              </a:rPr>
              <a:t>Наш полис су основали Јонци.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b="1" smtClean="0">
                <a:solidFill>
                  <a:schemeClr val="accent2"/>
                </a:solidFill>
                <a:latin typeface="Comic Sans MS" pitchFamily="66" charset="0"/>
              </a:rPr>
              <a:t>Ред, рад и дисциплина.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000" b="1" smtClean="0">
                <a:solidFill>
                  <a:schemeClr val="bg2"/>
                </a:solidFill>
                <a:latin typeface="Comic Sans MS" pitchFamily="66" charset="0"/>
              </a:rPr>
              <a:t>Наше девојчице не иду у школу</a:t>
            </a:r>
          </a:p>
          <a:p>
            <a:pPr eaLnBrk="1" hangingPunct="1">
              <a:lnSpc>
                <a:spcPct val="90000"/>
              </a:lnSpc>
            </a:pPr>
            <a:endParaRPr lang="sr-Cyrl-CS" sz="2000" b="1" i="1" smtClean="0">
              <a:solidFill>
                <a:schemeClr val="bg2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b="1" i="1" smtClean="0">
              <a:latin typeface="Comic Sans MS" pitchFamily="66" charset="0"/>
            </a:endParaRPr>
          </a:p>
        </p:txBody>
      </p:sp>
      <p:sp>
        <p:nvSpPr>
          <p:cNvPr id="17412" name="WordArt 5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7010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Погоди ко то говори...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  <p:bldP spid="7680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2971800" y="990600"/>
            <a:ext cx="4648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Cyrl-CS" sz="6000">
                <a:solidFill>
                  <a:schemeClr val="tx2"/>
                </a:solidFill>
                <a:latin typeface="Old English Text MT" pitchFamily="66" charset="0"/>
              </a:rPr>
              <a:t>Покажи</a:t>
            </a:r>
          </a:p>
          <a:p>
            <a:pPr algn="ctr" eaLnBrk="1" hangingPunct="1"/>
            <a:r>
              <a:rPr lang="sr-Cyrl-CS" sz="6000">
                <a:solidFill>
                  <a:schemeClr val="tx2"/>
                </a:solidFill>
                <a:latin typeface="Old English Text MT" pitchFamily="66" charset="0"/>
              </a:rPr>
              <a:t>шта </a:t>
            </a:r>
          </a:p>
          <a:p>
            <a:pPr algn="ctr" eaLnBrk="1" hangingPunct="1"/>
            <a:r>
              <a:rPr lang="sr-Cyrl-CS" sz="6000">
                <a:solidFill>
                  <a:schemeClr val="tx2"/>
                </a:solidFill>
                <a:latin typeface="Old English Text MT" pitchFamily="66" charset="0"/>
              </a:rPr>
              <a:t>знаш!</a:t>
            </a:r>
            <a:r>
              <a:rPr lang="en-GB" sz="5400">
                <a:solidFill>
                  <a:schemeClr val="tx2"/>
                </a:solidFill>
                <a:latin typeface="Lucida Console" pitchFamily="49" charset="0"/>
              </a:rPr>
              <a:t/>
            </a:r>
            <a:br>
              <a:rPr lang="en-GB" sz="5400">
                <a:solidFill>
                  <a:schemeClr val="tx2"/>
                </a:solidFill>
                <a:latin typeface="Lucida Console" pitchFamily="49" charset="0"/>
              </a:rPr>
            </a:br>
            <a:endParaRPr lang="en-US" sz="5400">
              <a:solidFill>
                <a:schemeClr val="tx2"/>
              </a:solidFill>
              <a:latin typeface="Lucida Console" pitchFamily="49" charset="0"/>
            </a:endParaRPr>
          </a:p>
        </p:txBody>
      </p:sp>
      <p:pic>
        <p:nvPicPr>
          <p:cNvPr id="18435" name="Picture 6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2766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7" descr="ag00315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657600"/>
            <a:ext cx="17541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AutoShape 2"/>
          <p:cNvSpPr>
            <a:spLocks noChangeArrowheads="1"/>
          </p:cNvSpPr>
          <p:nvPr/>
        </p:nvSpPr>
        <p:spPr bwMode="auto">
          <a:xfrm>
            <a:off x="1143000" y="2438400"/>
            <a:ext cx="8001000" cy="21336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CS" sz="5400">
                <a:solidFill>
                  <a:srgbClr val="FFFF99"/>
                </a:solidFill>
                <a:latin typeface="Comic Sans MS" pitchFamily="66" charset="0"/>
              </a:rPr>
              <a:t>Питање 1</a:t>
            </a:r>
            <a:endParaRPr lang="en-US" sz="54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0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Шта је герузија?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20483" name="AutoShape 14"/>
          <p:cNvSpPr>
            <a:spLocks noChangeArrowheads="1"/>
          </p:cNvSpPr>
          <p:nvPr/>
        </p:nvSpPr>
        <p:spPr bwMode="auto">
          <a:xfrm>
            <a:off x="1295400" y="27432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0484" name="AutoShape 15"/>
          <p:cNvSpPr>
            <a:spLocks noChangeArrowheads="1"/>
          </p:cNvSpPr>
          <p:nvPr/>
        </p:nvSpPr>
        <p:spPr bwMode="auto">
          <a:xfrm>
            <a:off x="1219200" y="37338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0485" name="AutoShape 16"/>
          <p:cNvSpPr>
            <a:spLocks noChangeArrowheads="1"/>
          </p:cNvSpPr>
          <p:nvPr/>
        </p:nvSpPr>
        <p:spPr bwMode="auto">
          <a:xfrm>
            <a:off x="1143000" y="47244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20486" name="AutoShape 17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226322" name="Rectangle 18"/>
          <p:cNvSpPr>
            <a:spLocks noChangeArrowheads="1"/>
          </p:cNvSpPr>
          <p:nvPr/>
        </p:nvSpPr>
        <p:spPr bwMode="auto">
          <a:xfrm>
            <a:off x="1371600" y="28194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Народна скупштина у Спарти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sr-Cyrl-CS" sz="4400" b="1" baseline="10000">
                <a:solidFill>
                  <a:srgbClr val="FF9900"/>
                </a:solidFill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Веће стараца у Спарти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endParaRPr lang="sr-Cyrl-CS" sz="4400" b="1" baseline="10000">
              <a:solidFill>
                <a:srgbClr val="FF9900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sr-Cyrl-CS" sz="3200" b="1">
                <a:latin typeface="Comic Sans MS" pitchFamily="66" charset="0"/>
              </a:rPr>
              <a:t>Народна скупштина у Атини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endParaRPr lang="sr-Cyrl-CS" sz="4400" b="1" baseline="10000">
              <a:solidFill>
                <a:srgbClr val="FF9900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sr-Cyrl-CS" sz="3200" b="1">
                <a:latin typeface="Comic Sans MS" pitchFamily="66" charset="0"/>
              </a:rPr>
              <a:t>Веће хелота у Спарти</a:t>
            </a:r>
            <a:endParaRPr lang="en-US" sz="3200" b="1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2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219200" y="27432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Народна скупштина у Спарти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371600" y="37338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00CCFF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Веће стараца у Спарти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219200" y="47244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Народна скупштина у Атини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Веће хелота у Спарти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Шта је герузија?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AutoShape 2"/>
          <p:cNvSpPr>
            <a:spLocks noChangeArrowheads="1"/>
          </p:cNvSpPr>
          <p:nvPr/>
        </p:nvSpPr>
        <p:spPr bwMode="auto">
          <a:xfrm>
            <a:off x="1143000" y="2438400"/>
            <a:ext cx="8001000" cy="21336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CS" sz="5400">
                <a:solidFill>
                  <a:srgbClr val="FFFF99"/>
                </a:solidFill>
                <a:latin typeface="Comic Sans MS" pitchFamily="66" charset="0"/>
              </a:rPr>
              <a:t>Питање 2</a:t>
            </a:r>
            <a:endParaRPr lang="en-US" sz="54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295400" y="27432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219200" y="37338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143000" y="47244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1043608" y="2636912"/>
            <a:ext cx="810039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sr-Latn-RS" sz="4400" b="1" baseline="10000" dirty="0" smtClean="0">
                <a:solidFill>
                  <a:srgbClr val="FF9900"/>
                </a:solidFill>
                <a:latin typeface="Comic Sans MS" pitchFamily="66" charset="0"/>
              </a:rPr>
              <a:t>    </a:t>
            </a:r>
            <a:r>
              <a:rPr lang="en-US" sz="4400" b="1" baseline="10000" dirty="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4800" dirty="0" smtClean="0">
                <a:latin typeface="Comic Sans MS" pitchFamily="66" charset="0"/>
              </a:rPr>
              <a:t> </a:t>
            </a:r>
            <a:r>
              <a:rPr lang="sr-Cyrl-CS" sz="3200" b="1" dirty="0" smtClean="0">
                <a:latin typeface="Comic Sans MS" pitchFamily="66" charset="0"/>
              </a:rPr>
              <a:t>аристократе</a:t>
            </a:r>
            <a:endParaRPr lang="sr-Cyrl-RS" sz="3200" b="1" dirty="0" smtClean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endParaRPr lang="en-US" sz="3200" b="1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sr-Latn-RS" sz="4400" b="1" baseline="10000" dirty="0" smtClean="0">
                <a:solidFill>
                  <a:srgbClr val="FF9900"/>
                </a:solidFill>
                <a:latin typeface="Comic Sans MS" pitchFamily="66" charset="0"/>
              </a:rPr>
              <a:t>   </a:t>
            </a:r>
            <a:r>
              <a:rPr lang="en-US" sz="4400" b="1" baseline="10000" dirty="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sr-Cyrl-CS" sz="3200" b="1" dirty="0" smtClean="0">
                <a:latin typeface="Comic Sans MS" pitchFamily="66" charset="0"/>
              </a:rPr>
              <a:t>занатлије </a:t>
            </a:r>
            <a:r>
              <a:rPr lang="sr-Cyrl-CS" sz="3200" b="1" dirty="0">
                <a:latin typeface="Comic Sans MS" pitchFamily="66" charset="0"/>
              </a:rPr>
              <a:t>и трговци </a:t>
            </a:r>
            <a:r>
              <a:rPr lang="sr-Cyrl-CS" sz="3200" b="1" dirty="0" smtClean="0">
                <a:latin typeface="Comic Sans MS" pitchFamily="66" charset="0"/>
              </a:rPr>
              <a:t>у Спарти</a:t>
            </a:r>
            <a:endParaRPr lang="sr-Latn-RS" sz="3200" b="1" dirty="0" smtClean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sr-Cyrl-CS" sz="3200" b="1" dirty="0" smtClean="0">
                <a:latin typeface="Comic Sans MS" pitchFamily="66" charset="0"/>
              </a:rPr>
              <a:t> </a:t>
            </a:r>
            <a:r>
              <a:rPr lang="en-US" sz="3200" b="1" baseline="10000" dirty="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sr-Cyrl-CS" sz="3200" b="1" dirty="0" smtClean="0">
                <a:latin typeface="Comic Sans MS" pitchFamily="66" charset="0"/>
              </a:rPr>
              <a:t>државни робови у Спарти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endParaRPr lang="sr-Cyrl-CS" sz="4400" b="1" baseline="10000" dirty="0">
              <a:solidFill>
                <a:srgbClr val="FF9900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sr-Latn-RS" sz="4400" b="1" baseline="10000" dirty="0" smtClean="0">
                <a:solidFill>
                  <a:srgbClr val="FF9900"/>
                </a:solidFill>
                <a:latin typeface="Comic Sans MS" pitchFamily="66" charset="0"/>
              </a:rPr>
              <a:t>  </a:t>
            </a:r>
            <a:r>
              <a:rPr lang="en-US" sz="4400" b="1" baseline="10000" dirty="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4800" dirty="0" smtClean="0">
                <a:latin typeface="Comic Sans MS" pitchFamily="66" charset="0"/>
              </a:rPr>
              <a:t> </a:t>
            </a:r>
            <a:r>
              <a:rPr lang="sr-Cyrl-CS" sz="3200" b="1" dirty="0">
                <a:latin typeface="Comic Sans MS" pitchFamily="66" charset="0"/>
              </a:rPr>
              <a:t>атински робови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Ко су хелоти?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0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0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0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0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0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0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18"/>
          <p:cNvSpPr>
            <a:spLocks noChangeArrowheads="1" noChangeShapeType="1" noTextEdit="1"/>
          </p:cNvSpPr>
          <p:nvPr/>
        </p:nvSpPr>
        <p:spPr bwMode="auto">
          <a:xfrm>
            <a:off x="2819400" y="304800"/>
            <a:ext cx="403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Спарта и Атина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8629" name="Picture 21" descr="Hella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00200" y="1524000"/>
            <a:ext cx="6846888" cy="5000625"/>
          </a:xfrm>
          <a:noFill/>
        </p:spPr>
      </p:pic>
      <p:sp>
        <p:nvSpPr>
          <p:cNvPr id="68632" name="AutoShape 24"/>
          <p:cNvSpPr>
            <a:spLocks noChangeArrowheads="1"/>
          </p:cNvSpPr>
          <p:nvPr/>
        </p:nvSpPr>
        <p:spPr bwMode="auto">
          <a:xfrm>
            <a:off x="3810000" y="4038600"/>
            <a:ext cx="228600" cy="747713"/>
          </a:xfrm>
          <a:prstGeom prst="downArrow">
            <a:avLst>
              <a:gd name="adj1" fmla="val 50000"/>
              <a:gd name="adj2" fmla="val 817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8633" name="AutoShape 25"/>
          <p:cNvSpPr>
            <a:spLocks noChangeArrowheads="1"/>
          </p:cNvSpPr>
          <p:nvPr/>
        </p:nvSpPr>
        <p:spPr bwMode="auto">
          <a:xfrm>
            <a:off x="4572000" y="3505200"/>
            <a:ext cx="228600" cy="747713"/>
          </a:xfrm>
          <a:prstGeom prst="downArrow">
            <a:avLst>
              <a:gd name="adj1" fmla="val 50000"/>
              <a:gd name="adj2" fmla="val 817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2" grpId="0" animBg="1"/>
      <p:bldP spid="686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219200" y="27432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аристократе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295400" y="37338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занатлије и трговци у Спарти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219200" y="47244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државни робови у Спарти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атински робови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Ко су хелоти?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AutoShape 2"/>
          <p:cNvSpPr>
            <a:spLocks noChangeArrowheads="1"/>
          </p:cNvSpPr>
          <p:nvPr/>
        </p:nvSpPr>
        <p:spPr bwMode="auto">
          <a:xfrm>
            <a:off x="1143000" y="2438400"/>
            <a:ext cx="8001000" cy="21336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CS" sz="5400">
                <a:solidFill>
                  <a:srgbClr val="FFFF99"/>
                </a:solidFill>
                <a:latin typeface="Comic Sans MS" pitchFamily="66" charset="0"/>
              </a:rPr>
              <a:t>Питање 3</a:t>
            </a:r>
            <a:endParaRPr lang="en-US" sz="54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295400" y="27432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219200" y="37338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143000" y="47244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1447800" y="2819400"/>
            <a:ext cx="7010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герузија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sr-Cyrl-CS" sz="4400" b="1" baseline="10000">
                <a:solidFill>
                  <a:srgbClr val="FF9900"/>
                </a:solidFill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Солон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endParaRPr lang="sr-Cyrl-CS" sz="4400" b="1" baseline="10000">
              <a:solidFill>
                <a:srgbClr val="FF9900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краљеви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народна скупштина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Ко је у најстарије доба </a:t>
            </a:r>
          </a:p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владао Атином?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4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4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4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4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4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4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4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4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219200" y="27432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герузија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295400" y="37338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Солон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219200" y="47244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краљеви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Народна скупштина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Ко је у најстарије доба </a:t>
            </a:r>
          </a:p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владао Атином?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AutoShape 3"/>
          <p:cNvSpPr>
            <a:spLocks noChangeArrowheads="1"/>
          </p:cNvSpPr>
          <p:nvPr/>
        </p:nvSpPr>
        <p:spPr bwMode="auto">
          <a:xfrm>
            <a:off x="1143000" y="2438400"/>
            <a:ext cx="8001000" cy="21336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CS" sz="5400">
                <a:solidFill>
                  <a:srgbClr val="FFFF99"/>
                </a:solidFill>
                <a:latin typeface="Comic Sans MS" pitchFamily="66" charset="0"/>
              </a:rPr>
              <a:t>Питање 4</a:t>
            </a:r>
            <a:endParaRPr lang="en-US" sz="54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1295400" y="27432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219200" y="37338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143000" y="47244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1447800" y="2819400"/>
            <a:ext cx="7010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en-US" sz="3200" b="1">
                <a:latin typeface="Comic Sans MS" pitchFamily="66" charset="0"/>
              </a:rPr>
              <a:t>VI</a:t>
            </a:r>
            <a:r>
              <a:rPr lang="sr-Cyrl-CS" sz="3200" b="1">
                <a:latin typeface="Comic Sans MS" pitchFamily="66" charset="0"/>
              </a:rPr>
              <a:t> веку н.е.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sr-Cyrl-CS" sz="4400" b="1" baseline="10000">
                <a:solidFill>
                  <a:srgbClr val="FF9900"/>
                </a:solidFill>
                <a:latin typeface="Comic Sans MS" pitchFamily="66" charset="0"/>
              </a:rPr>
              <a:t>  </a:t>
            </a:r>
            <a:r>
              <a:rPr lang="en-US" sz="3200" b="1">
                <a:latin typeface="Comic Sans MS" pitchFamily="66" charset="0"/>
              </a:rPr>
              <a:t>V</a:t>
            </a:r>
            <a:r>
              <a:rPr lang="sr-Cyrl-CS" sz="3200" b="1">
                <a:latin typeface="Comic Sans MS" pitchFamily="66" charset="0"/>
              </a:rPr>
              <a:t> веку п.н.е.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endParaRPr lang="sr-Cyrl-CS" sz="4400" b="1" baseline="10000">
              <a:solidFill>
                <a:srgbClr val="FF9900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en-US" sz="3200" b="1">
                <a:latin typeface="Comic Sans MS" pitchFamily="66" charset="0"/>
              </a:rPr>
              <a:t>IV</a:t>
            </a:r>
            <a:r>
              <a:rPr lang="sr-Cyrl-CS" sz="3200" b="1">
                <a:latin typeface="Comic Sans MS" pitchFamily="66" charset="0"/>
              </a:rPr>
              <a:t> веку п.н.е.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en-US" sz="3200" b="1">
                <a:latin typeface="Comic Sans MS" pitchFamily="66" charset="0"/>
              </a:rPr>
              <a:t>VI</a:t>
            </a:r>
            <a:r>
              <a:rPr lang="sr-Cyrl-CS" sz="3200" b="1">
                <a:latin typeface="Comic Sans MS" pitchFamily="66" charset="0"/>
              </a:rPr>
              <a:t> веку п.н.е.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Солон је извршио реформе у ...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8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8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8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219200" y="27432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Comic Sans MS" pitchFamily="66" charset="0"/>
              </a:rPr>
              <a:t>VI </a:t>
            </a:r>
            <a:r>
              <a:rPr lang="sr-Cyrl-CS" sz="3200" b="1">
                <a:latin typeface="Comic Sans MS" pitchFamily="66" charset="0"/>
              </a:rPr>
              <a:t>веку н.е.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1295400" y="37338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Comic Sans MS" pitchFamily="66" charset="0"/>
              </a:rPr>
              <a:t>V</a:t>
            </a:r>
            <a:r>
              <a:rPr lang="sr-Cyrl-CS" sz="3200" b="1">
                <a:latin typeface="Comic Sans MS" pitchFamily="66" charset="0"/>
              </a:rPr>
              <a:t> веку п.н.е.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219200" y="47244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Comic Sans MS" pitchFamily="66" charset="0"/>
              </a:rPr>
              <a:t>IV</a:t>
            </a:r>
            <a:r>
              <a:rPr lang="sr-Cyrl-CS" sz="3200" b="1">
                <a:latin typeface="Comic Sans MS" pitchFamily="66" charset="0"/>
              </a:rPr>
              <a:t> веку п.н.е.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99CCFF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Comic Sans MS" pitchFamily="66" charset="0"/>
              </a:rPr>
              <a:t>VI</a:t>
            </a:r>
            <a:r>
              <a:rPr lang="sr-Cyrl-CS" sz="3200" b="1">
                <a:latin typeface="Comic Sans MS" pitchFamily="66" charset="0"/>
              </a:rPr>
              <a:t> веку п.н.е.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Солон је извршио </a:t>
            </a:r>
          </a:p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реформе у ...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AutoShape 2"/>
          <p:cNvSpPr>
            <a:spLocks noChangeArrowheads="1"/>
          </p:cNvSpPr>
          <p:nvPr/>
        </p:nvSpPr>
        <p:spPr bwMode="auto">
          <a:xfrm>
            <a:off x="1143000" y="2438400"/>
            <a:ext cx="8001000" cy="21336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CS" sz="5400">
                <a:solidFill>
                  <a:srgbClr val="FFFF99"/>
                </a:solidFill>
                <a:latin typeface="Comic Sans MS" pitchFamily="66" charset="0"/>
              </a:rPr>
              <a:t>Питање 5</a:t>
            </a:r>
            <a:endParaRPr lang="en-US" sz="54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295400" y="27432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1219200" y="37338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1143000" y="47244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>
              <a:solidFill>
                <a:schemeClr val="accent1"/>
              </a:solidFill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1447800" y="2819400"/>
            <a:ext cx="7010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Дорци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sr-Cyrl-CS" sz="4400" b="1" baseline="10000">
                <a:solidFill>
                  <a:srgbClr val="FF9900"/>
                </a:solidFill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Ахајци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endParaRPr lang="sr-Cyrl-CS" sz="4400" b="1" baseline="10000">
              <a:solidFill>
                <a:srgbClr val="FF9900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Јонци</a:t>
            </a:r>
            <a:endParaRPr lang="en-US" sz="3200" b="1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00"/>
              </a:buClr>
            </a:pPr>
            <a:r>
              <a:rPr lang="en-US" sz="4400" b="1" baseline="1000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4800">
                <a:latin typeface="Comic Sans MS" pitchFamily="66" charset="0"/>
              </a:rPr>
              <a:t> </a:t>
            </a:r>
            <a:r>
              <a:rPr lang="sr-Cyrl-CS" sz="3200" b="1">
                <a:latin typeface="Comic Sans MS" pitchFamily="66" charset="0"/>
              </a:rPr>
              <a:t>Еолци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Које грчко племе је основало Атину?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2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2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2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2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2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2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1219200" y="27432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Дорци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295400" y="3733800"/>
            <a:ext cx="7391400" cy="838200"/>
          </a:xfrm>
          <a:prstGeom prst="hexagon">
            <a:avLst>
              <a:gd name="adj" fmla="val 28006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Ахајци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219200" y="4724400"/>
            <a:ext cx="7467600" cy="838200"/>
          </a:xfrm>
          <a:prstGeom prst="hexagon">
            <a:avLst>
              <a:gd name="adj" fmla="val 28295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Јонци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143000" y="5715000"/>
            <a:ext cx="7543800" cy="838200"/>
          </a:xfrm>
          <a:prstGeom prst="hexagon">
            <a:avLst>
              <a:gd name="adj" fmla="val 28583"/>
              <a:gd name="vf" fmla="val 115470"/>
            </a:avLst>
          </a:prstGeom>
          <a:solidFill>
            <a:srgbClr val="C0C0C0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r-Cyrl-CS" sz="3200" b="1">
                <a:latin typeface="Comic Sans MS" pitchFamily="66" charset="0"/>
              </a:rPr>
              <a:t>Еолци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1219200" y="304800"/>
            <a:ext cx="7543800" cy="202565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sr-Cyrl-CS" sz="4000">
                <a:solidFill>
                  <a:srgbClr val="FFFF99"/>
                </a:solidFill>
                <a:latin typeface="Comic Sans MS" pitchFamily="66" charset="0"/>
              </a:rPr>
              <a:t>Које грчко племе је основало Атину?</a:t>
            </a: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4572000" y="1525588"/>
            <a:ext cx="41148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r-Cyrl-CS" sz="2400" b="1" i="1" dirty="0">
                <a:latin typeface="Comic Sans MS" pitchFamily="66" charset="0"/>
              </a:rPr>
              <a:t>       </a:t>
            </a:r>
            <a:r>
              <a:rPr lang="sr-Cyrl-CS" sz="2400" b="1" dirty="0">
                <a:latin typeface="Comic Sans MS" pitchFamily="66" charset="0"/>
              </a:rPr>
              <a:t>“Атињани се диве вашој храбрости! Наши </a:t>
            </a:r>
            <a:r>
              <a:rPr lang="sr-Cyrl-RS" sz="2400" b="1" dirty="0" smtClean="0">
                <a:latin typeface="Comic Sans MS" pitchFamily="66" charset="0"/>
              </a:rPr>
              <a:t>ученици</a:t>
            </a:r>
            <a:r>
              <a:rPr lang="sr-Cyrl-CS" sz="2400" b="1" dirty="0" smtClean="0">
                <a:latin typeface="Comic Sans MS" pitchFamily="66" charset="0"/>
              </a:rPr>
              <a:t> </a:t>
            </a:r>
            <a:r>
              <a:rPr lang="sr-Cyrl-CS" sz="2400" b="1" dirty="0">
                <a:latin typeface="Comic Sans MS" pitchFamily="66" charset="0"/>
              </a:rPr>
              <a:t>би волели да сазнају нешто више о држави у којој живе такви јунаци.”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sr-Cyrl-CS" sz="2400" b="1" dirty="0">
                <a:latin typeface="Comic Sans MS" pitchFamily="66" charset="0"/>
              </a:rPr>
              <a:t>       “Молимо Вас, представите се.”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sr-Cyrl-CS" sz="2400" b="1" dirty="0">
                <a:latin typeface="Comic Sans MS" pitchFamily="66" charset="0"/>
              </a:rPr>
              <a:t>      “Ја сам Леонида, спартански краљ”.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2052" name="WordArt 9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4953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20170" name="Picture 10" descr="leonid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297656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068879" y="332656"/>
            <a:ext cx="50062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kern="1700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Спарта</a:t>
            </a:r>
            <a:endParaRPr lang="en-US" sz="5400" b="1" kern="1700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4214810" y="1214422"/>
            <a:ext cx="4564065" cy="52165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>
                <a:latin typeface="Comic Sans MS" pitchFamily="66" charset="0"/>
              </a:rPr>
              <a:t>Спарту су основали </a:t>
            </a: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Дорци</a:t>
            </a:r>
            <a:r>
              <a:rPr lang="sr-Cyrl-CS" sz="2400" b="1" dirty="0">
                <a:latin typeface="Comic Sans MS" pitchFamily="66" charset="0"/>
              </a:rPr>
              <a:t> у </a:t>
            </a:r>
            <a:r>
              <a:rPr lang="sr-Latn-RS" sz="2400" b="1" dirty="0" smtClean="0">
                <a:solidFill>
                  <a:srgbClr val="FFFF00"/>
                </a:solidFill>
                <a:latin typeface="Comic Sans MS" pitchFamily="66" charset="0"/>
              </a:rPr>
              <a:t>10</a:t>
            </a: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век</a:t>
            </a:r>
            <a:r>
              <a:rPr lang="sr-Cyrl-CS" sz="2400" b="1" dirty="0">
                <a:latin typeface="Comic Sans MS" pitchFamily="66" charset="0"/>
              </a:rPr>
              <a:t>у пне на </a:t>
            </a: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Пелопонез</a:t>
            </a:r>
            <a:r>
              <a:rPr lang="sr-Cyrl-CS" sz="2400" b="1" dirty="0" smtClean="0">
                <a:latin typeface="Comic Sans MS" pitchFamily="66" charset="0"/>
              </a:rPr>
              <a:t>у</a:t>
            </a:r>
            <a:r>
              <a:rPr lang="en-GB" sz="2400" b="1" dirty="0" smtClean="0">
                <a:latin typeface="Comic Sans MS" pitchFamily="66" charset="0"/>
              </a:rPr>
              <a:t>,</a:t>
            </a:r>
            <a:r>
              <a:rPr lang="sr-Cyrl-CS" sz="2400" b="1" dirty="0" smtClean="0">
                <a:latin typeface="Comic Sans MS" pitchFamily="66" charset="0"/>
              </a:rPr>
              <a:t>област </a:t>
            </a:r>
            <a:r>
              <a:rPr lang="sr-Cyrl-RS" sz="2400" b="1" dirty="0" smtClean="0">
                <a:solidFill>
                  <a:srgbClr val="FFFF00"/>
                </a:solidFill>
                <a:latin typeface="Comic Sans MS" pitchFamily="66" charset="0"/>
              </a:rPr>
              <a:t>Лаконија</a:t>
            </a:r>
            <a:r>
              <a:rPr lang="sr-Cyrl-RS" sz="2400" b="1" dirty="0" smtClean="0">
                <a:latin typeface="Comic Sans MS" pitchFamily="66" charset="0"/>
              </a:rPr>
              <a:t>, </a:t>
            </a:r>
            <a:r>
              <a:rPr lang="sr-Cyrl-RS" sz="2400" b="1" dirty="0" smtClean="0">
                <a:solidFill>
                  <a:srgbClr val="FFFF00"/>
                </a:solidFill>
                <a:latin typeface="Comic Sans MS" pitchFamily="66" charset="0"/>
              </a:rPr>
              <a:t>река Еурота </a:t>
            </a:r>
            <a:endParaRPr lang="sr-Cyrl-CS" sz="2400" b="1" dirty="0">
              <a:solidFill>
                <a:srgbClr val="FFFF00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Друштво</a:t>
            </a:r>
            <a:r>
              <a:rPr lang="sr-Cyrl-CS" sz="2400" b="1" dirty="0">
                <a:latin typeface="Comic Sans MS" pitchFamily="66" charset="0"/>
              </a:rPr>
              <a:t> у Спарти </a:t>
            </a: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се делило на: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СПАРТИЈАТЕ</a:t>
            </a:r>
            <a:r>
              <a:rPr lang="sr-Cyrl-CS" sz="2400" b="1" dirty="0">
                <a:latin typeface="Comic Sans MS" pitchFamily="66" charset="0"/>
              </a:rPr>
              <a:t> –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sr-Cyrl-CS" sz="2400" b="1" dirty="0">
                <a:latin typeface="Comic Sans MS" pitchFamily="66" charset="0"/>
              </a:rPr>
              <a:t>     </a:t>
            </a: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аристократе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ПЕРИЈЕКЕ</a:t>
            </a:r>
            <a:r>
              <a:rPr lang="sr-Cyrl-CS" sz="2400" b="1" dirty="0">
                <a:latin typeface="Comic Sans MS" pitchFamily="66" charset="0"/>
              </a:rPr>
              <a:t> –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sr-Cyrl-CS" sz="2400" b="1" dirty="0">
                <a:latin typeface="Comic Sans MS" pitchFamily="66" charset="0"/>
              </a:rPr>
              <a:t>     </a:t>
            </a: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слободне људе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ХЕЛОТЕ </a:t>
            </a:r>
            <a:r>
              <a:rPr lang="sr-Cyrl-CS" sz="2400" b="1" dirty="0">
                <a:latin typeface="Comic Sans MS" pitchFamily="66" charset="0"/>
              </a:rPr>
              <a:t>–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sr-Cyrl-CS" sz="2400" b="1" dirty="0">
                <a:latin typeface="Comic Sans MS" pitchFamily="66" charset="0"/>
              </a:rPr>
              <a:t>    </a:t>
            </a: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државне робове</a:t>
            </a:r>
            <a:endParaRPr lang="en-US" sz="2400" b="1" dirty="0">
              <a:solidFill>
                <a:srgbClr val="FFFF00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sr-Cyrl-CS" sz="2400" b="1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sr-Cyrl-CS" sz="2400" b="1" i="1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sr-Cyrl-CS" sz="2400" b="1" i="1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sr-Cyrl-CS" sz="2400" b="1" i="1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 b="1" i="1" dirty="0"/>
          </a:p>
        </p:txBody>
      </p:sp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5638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Спартанско друштво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B0F0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7879" name="Picture 7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3673475" cy="443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7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7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7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7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7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7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7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4572000" y="2276872"/>
            <a:ext cx="413067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Два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краља-базилеуса</a:t>
            </a:r>
            <a:endParaRPr lang="sr-Cyrl-C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sr-Cyrl-CS" sz="2400" b="1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Герузија</a:t>
            </a:r>
            <a:r>
              <a:rPr lang="sr-Cyrl-RS" sz="2400" b="1" dirty="0" smtClean="0">
                <a:solidFill>
                  <a:srgbClr val="FFFF00"/>
                </a:solidFill>
                <a:latin typeface="Comic Sans MS" pitchFamily="66" charset="0"/>
              </a:rPr>
              <a:t>-веће стараца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sr-Cyrl-RS" sz="2400" b="1" dirty="0" smtClean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RS" sz="2400" b="1" dirty="0" smtClean="0">
                <a:latin typeface="Comic Sans MS" pitchFamily="66" charset="0"/>
              </a:rPr>
              <a:t>5 ефора</a:t>
            </a:r>
            <a:endParaRPr lang="sr-Cyrl-CS" sz="2400" b="1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sr-Cyrl-CS" sz="2400" b="1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>
                <a:solidFill>
                  <a:srgbClr val="FFFF00"/>
                </a:solidFill>
                <a:latin typeface="Comic Sans MS" pitchFamily="66" charset="0"/>
              </a:rPr>
              <a:t>Народна </a:t>
            </a: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скупштина</a:t>
            </a:r>
            <a:r>
              <a:rPr lang="sr-Cyrl-CS" sz="2400" b="1" dirty="0" smtClean="0">
                <a:latin typeface="Comic Sans MS" pitchFamily="66" charset="0"/>
              </a:rPr>
              <a:t>-пунолетни аристократи</a:t>
            </a:r>
            <a:endParaRPr lang="sr-Cyrl-CS" sz="2400" b="1" dirty="0">
              <a:latin typeface="Comic Sans MS" pitchFamily="66" charset="0"/>
            </a:endParaRPr>
          </a:p>
        </p:txBody>
      </p:sp>
      <p:sp>
        <p:nvSpPr>
          <p:cNvPr id="12291" name="WordArt 6"/>
          <p:cNvSpPr>
            <a:spLocks noChangeArrowheads="1" noChangeShapeType="1" noTextEdit="1"/>
          </p:cNvSpPr>
          <p:nvPr/>
        </p:nvSpPr>
        <p:spPr bwMode="auto">
          <a:xfrm>
            <a:off x="1981200" y="304800"/>
            <a:ext cx="609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Аристократско уређење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8903" name="Picture 7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000239"/>
            <a:ext cx="3673475" cy="378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4480" y="1071546"/>
            <a:ext cx="628654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Само аристократи имају право учешћа у државним пословима</a:t>
            </a:r>
            <a:r>
              <a:rPr lang="sr-Latn-RS" sz="2400" b="1" dirty="0" smtClean="0"/>
              <a:t> </a:t>
            </a:r>
            <a:r>
              <a:rPr lang="sr-Cyrl-RS" sz="2400" b="1" dirty="0" smtClean="0"/>
              <a:t>(владају)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8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8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5029200" y="1828800"/>
            <a:ext cx="36734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>
                <a:latin typeface="Comic Sans MS" pitchFamily="66" charset="0"/>
              </a:rPr>
              <a:t>“Сматра се да је Атина колевка демократије. </a:t>
            </a:r>
            <a:endParaRPr lang="sr-Cyrl-CS" sz="2400" b="1" dirty="0" smtClean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sr-Cyrl-CS" sz="2400" b="1" dirty="0" smtClean="0">
                <a:latin typeface="Comic Sans MS" pitchFamily="66" charset="0"/>
              </a:rPr>
              <a:t>“</a:t>
            </a:r>
            <a:r>
              <a:rPr lang="sr-Cyrl-CS" sz="2400" b="1" dirty="0">
                <a:latin typeface="Comic Sans MS" pitchFamily="66" charset="0"/>
              </a:rPr>
              <a:t>Ја сам </a:t>
            </a:r>
            <a:r>
              <a:rPr lang="sr-Cyrl-CS" sz="2400" b="1" dirty="0" smtClean="0">
                <a:latin typeface="Comic Sans MS" pitchFamily="66" charset="0"/>
              </a:rPr>
              <a:t>Перикле , увео сам плату за државне службе”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2286000" y="304800"/>
            <a:ext cx="5334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Атина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12998" name="Picture 6" descr="bust-Pericles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712913" y="1600200"/>
            <a:ext cx="2622550" cy="4525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1905000" y="304800"/>
            <a:ext cx="624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Атинско друштво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B0F0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72390" name="Picture 6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66888"/>
            <a:ext cx="36734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39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357686" y="1196753"/>
            <a:ext cx="4390778" cy="4968551"/>
          </a:xfrm>
          <a:solidFill>
            <a:schemeClr val="accent2"/>
          </a:solidFill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sr-Cyrl-CS" sz="2400" b="1" dirty="0" smtClean="0">
                <a:solidFill>
                  <a:schemeClr val="bg1"/>
                </a:solidFill>
                <a:latin typeface="Comic Sans MS" pitchFamily="66" charset="0"/>
              </a:rPr>
              <a:t>Атину су основали </a:t>
            </a: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Јонци-Тезеј 1000 г.пне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sr-Cyrl-CS" sz="2400" b="1" dirty="0" smtClean="0">
                <a:solidFill>
                  <a:schemeClr val="bg1"/>
                </a:solidFill>
                <a:latin typeface="Comic Sans MS" pitchFamily="66" charset="0"/>
              </a:rPr>
              <a:t>на полуострву </a:t>
            </a: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Атици</a:t>
            </a:r>
            <a:r>
              <a:rPr lang="sr-Cyrl-CS" sz="28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Друштво у Атини се делило на</a:t>
            </a:r>
            <a:r>
              <a:rPr lang="sr-Cyrl-CS" sz="2400" b="1" dirty="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  <a:endParaRPr lang="sr-Latn-R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sr-Cyrl-C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spcBef>
                <a:spcPts val="0"/>
              </a:spcBef>
            </a:pP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АРИСТОКРАТЕ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sr-Cyrl-CS" sz="2400" b="1" dirty="0" smtClean="0">
                <a:solidFill>
                  <a:schemeClr val="bg1"/>
                </a:solidFill>
                <a:latin typeface="Comic Sans MS" pitchFamily="66" charset="0"/>
              </a:rPr>
              <a:t>  (еупатриде)</a:t>
            </a:r>
          </a:p>
          <a:p>
            <a:pPr eaLnBrk="1" hangingPunct="1">
              <a:spcBef>
                <a:spcPct val="50000"/>
              </a:spcBef>
            </a:pP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ДЕМОС</a:t>
            </a:r>
            <a:r>
              <a:rPr lang="sr-Cyrl-RS" sz="2400" b="1" dirty="0" smtClean="0">
                <a:solidFill>
                  <a:srgbClr val="FFFF00"/>
                </a:solidFill>
                <a:latin typeface="Comic Sans MS" pitchFamily="66" charset="0"/>
              </a:rPr>
              <a:t>-народ</a:t>
            </a:r>
            <a:endParaRPr lang="sr-Cyrl-CS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РОБОВЕ</a:t>
            </a:r>
            <a:endParaRPr lang="en-US" sz="2400" b="1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2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2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2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2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2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2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2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2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2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2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2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2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23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23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9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1981200" y="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Демократско уређење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B0F0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19142" name="Picture 6" descr="gde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40544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14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5072066" y="1268760"/>
            <a:ext cx="4071934" cy="558924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r-Cyrl-CS" sz="2400" b="1" dirty="0" smtClean="0">
                <a:latin typeface="Comic Sans MS" pitchFamily="66" charset="0"/>
              </a:rPr>
              <a:t>краљеви – базилеуси.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r-Cyrl-CS" sz="2400" b="1" dirty="0" smtClean="0">
                <a:latin typeface="Comic Sans MS" pitchFamily="66" charset="0"/>
              </a:rPr>
              <a:t>9 архоната и Ареопаг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Солон – (6. век пне) – реформе,укинуо ропство за дуг</a:t>
            </a:r>
            <a:endParaRPr lang="sr-Cyrl-CS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Демократија – </a:t>
            </a:r>
            <a:r>
              <a:rPr lang="sr-Cyrl-CS" sz="2000" b="1" dirty="0" smtClean="0">
                <a:solidFill>
                  <a:srgbClr val="FFFF00"/>
                </a:solidFill>
                <a:latin typeface="Comic Sans MS" pitchFamily="66" charset="0"/>
              </a:rPr>
              <a:t>5.век пне</a:t>
            </a: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 “владавина народа”, спровео Клистен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Народна скупштина  – има највишу власт</a:t>
            </a:r>
            <a:endParaRPr lang="sr-Cyrl-CS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r-Cyrl-CS" sz="2400" b="1" dirty="0" smtClean="0">
                <a:latin typeface="Comic Sans MS" pitchFamily="66" charset="0"/>
              </a:rPr>
              <a:t>Права немају жене, странци и робови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r-Cyrl-CS" sz="2400" b="1" dirty="0" smtClean="0">
                <a:solidFill>
                  <a:srgbClr val="FFFF00"/>
                </a:solidFill>
                <a:latin typeface="Comic Sans MS" pitchFamily="66" charset="0"/>
              </a:rPr>
              <a:t>Перикле - увео плату</a:t>
            </a:r>
            <a:endParaRPr lang="en-US" sz="2400" b="1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9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9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9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9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9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9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9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9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9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905000"/>
            <a:ext cx="3673475" cy="2073275"/>
          </a:xfrm>
        </p:spPr>
        <p:txBody>
          <a:bodyPr/>
          <a:lstStyle/>
          <a:p>
            <a:pPr eaLnBrk="1" hangingPunct="1"/>
            <a:r>
              <a:rPr lang="sr-Cyrl-CS" b="1" smtClean="0">
                <a:latin typeface="Comic Sans MS" pitchFamily="66" charset="0"/>
              </a:rPr>
              <a:t>“Ја сам Никола, син храброг спартијата Дијенека...”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905000"/>
            <a:ext cx="3657600" cy="2055813"/>
          </a:xfrm>
        </p:spPr>
        <p:txBody>
          <a:bodyPr/>
          <a:lstStyle/>
          <a:p>
            <a:pPr eaLnBrk="1" hangingPunct="1"/>
            <a:r>
              <a:rPr lang="sr-Cyrl-CS" b="1" smtClean="0">
                <a:latin typeface="Comic Sans MS" pitchFamily="66" charset="0"/>
              </a:rPr>
              <a:t>“Ја сам Филипид, син атинског занатлије...”</a:t>
            </a:r>
            <a:endParaRPr lang="en-US" b="1" smtClean="0">
              <a:latin typeface="Comic Sans MS" pitchFamily="66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10000"/>
            <a:ext cx="3673475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553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Васпитање и образовање -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предности и мане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  <p:bldP spid="73732" grpId="0" build="p" autoUpdateAnimBg="0"/>
    </p:bldLst>
  </p:timing>
</p:sld>
</file>

<file path=ppt/theme/theme1.xml><?xml version="1.0" encoding="utf-8"?>
<a:theme xmlns:a="http://schemas.openxmlformats.org/drawingml/2006/main" name="e2">
  <a:themeElements>
    <a:clrScheme name="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Designs\Imperativ.pot</Template>
  <TotalTime>3564</TotalTime>
  <Words>662</Words>
  <Application>Microsoft Office PowerPoint</Application>
  <PresentationFormat>On-screen Show (4:3)</PresentationFormat>
  <Paragraphs>154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Спартанац - Хоплит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CET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Milos M.</dc:creator>
  <cp:lastModifiedBy>User</cp:lastModifiedBy>
  <cp:revision>442</cp:revision>
  <cp:lastPrinted>1601-01-01T00:00:00Z</cp:lastPrinted>
  <dcterms:created xsi:type="dcterms:W3CDTF">2005-03-02T08:24:37Z</dcterms:created>
  <dcterms:modified xsi:type="dcterms:W3CDTF">2017-12-11T09:00:47Z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TC010731071033</vt:lpwstr>
  </property>
</Properties>
</file>